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://paroleperaria.blogspot.com/2013_03_01_archive.html" TargetMode="External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stylishcorpse.wordpress.com/2009/11/" TargetMode="Externa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tdwi.org/articles/2020/03/23/adv-all-future-of-work.aspx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data.world/annavmontoya/speed-dating-experiment/workspace/file?filename=Speed+Dating+Data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CEBD-FEDB-4A84-936F-3DEC3D8A46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Data and psychology of Speed Dating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77763-38A7-46E9-BC95-A08A56893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848576"/>
            <a:ext cx="7202312" cy="142804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Devon </a:t>
            </a:r>
            <a:r>
              <a:rPr lang="en-US" sz="2400" dirty="0" err="1"/>
              <a:t>Jarquin</a:t>
            </a:r>
            <a:endParaRPr lang="en-US" sz="2400" dirty="0"/>
          </a:p>
          <a:p>
            <a:r>
              <a:rPr lang="en-US" sz="2400" dirty="0"/>
              <a:t>MSDS  696 </a:t>
            </a:r>
          </a:p>
          <a:p>
            <a:r>
              <a:rPr lang="en-US" sz="2400" dirty="0"/>
              <a:t>Data Science Practicum II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9C87FE-3D08-4FCD-B28F-1591C9419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18"/>
    </mc:Choice>
    <mc:Fallback>
      <p:transition spd="slow" advTm="16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FE3D-03AD-4AEE-8E0C-BFE6077E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70D1-A39E-4AD3-9202-5EF4D694AC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 was curious to see what the individual means were for each of the categories</a:t>
            </a:r>
          </a:p>
          <a:p>
            <a:r>
              <a:rPr lang="en-US" sz="2000" dirty="0"/>
              <a:t>I first looked at total mean with matches and non matches, then I split the data and measured the means again</a:t>
            </a:r>
          </a:p>
          <a:p>
            <a:r>
              <a:rPr lang="en-US" sz="2000" dirty="0"/>
              <a:t>We can see that the most popular interests in the set of people are yoga, shopping, music and concerts.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7A890-899D-420B-8773-FCEB8E4D0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565" y="1686476"/>
            <a:ext cx="4834725" cy="36793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B78A79-FD5A-4B96-AAD5-F04278822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12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54"/>
    </mc:Choice>
    <mc:Fallback>
      <p:transition spd="slow" advTm="25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B56B-152A-482B-A8F3-04C5DF9E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4913488" cy="1456267"/>
          </a:xfrm>
        </p:spPr>
        <p:txBody>
          <a:bodyPr/>
          <a:lstStyle/>
          <a:p>
            <a:r>
              <a:rPr lang="en-US" dirty="0"/>
              <a:t>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E13FA-CF10-41AC-9E42-098301A4A2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 when we split of the data based off of whether there was  a match or not, we can spot a couple things</a:t>
            </a:r>
          </a:p>
          <a:p>
            <a:r>
              <a:rPr lang="en-US" dirty="0"/>
              <a:t>Interests between matches and non matches line up almost perfectly. </a:t>
            </a:r>
          </a:p>
          <a:p>
            <a:r>
              <a:rPr lang="en-US" dirty="0"/>
              <a:t>Our 2 subset groups have a lot of the same interests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41429-26C1-4D57-AA01-7486C1BF5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170" y="1208617"/>
            <a:ext cx="6105525" cy="49149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1FE53F0-7DF4-4565-8758-E5BA1E8B9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3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43"/>
    </mc:Choice>
    <mc:Fallback>
      <p:transition spd="slow" advTm="32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5AE8-1B55-4834-A832-E6DCA9FC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7AED-AEC0-4B58-8C85-85C47BDA1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of the participants were asked to rate their dates on 6 attributes</a:t>
            </a:r>
          </a:p>
          <a:p>
            <a:r>
              <a:rPr lang="en-US" dirty="0"/>
              <a:t>Participants had to fill out these answers if there was a match or not</a:t>
            </a:r>
          </a:p>
          <a:p>
            <a:r>
              <a:rPr lang="en-US" dirty="0"/>
              <a:t>I believe we can get some great insights to see what attributes stood out the most</a:t>
            </a:r>
          </a:p>
          <a:p>
            <a:r>
              <a:rPr lang="en-US" dirty="0"/>
              <a:t>Keep in mind that each of these dates were only 4 minutes and participants were asked to rate their date on these 6 attributes on a  scale from 1-10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E15E6-470F-467A-8291-4537E8BE1B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6 attributes are as follows</a:t>
            </a:r>
          </a:p>
          <a:p>
            <a:pPr lvl="1"/>
            <a:r>
              <a:rPr lang="en-US" dirty="0"/>
              <a:t>Attractiveness</a:t>
            </a:r>
          </a:p>
          <a:p>
            <a:pPr lvl="1"/>
            <a:r>
              <a:rPr lang="en-US" dirty="0"/>
              <a:t>Sincerity</a:t>
            </a:r>
          </a:p>
          <a:p>
            <a:pPr lvl="1"/>
            <a:r>
              <a:rPr lang="en-US" dirty="0"/>
              <a:t>Intelligence</a:t>
            </a:r>
          </a:p>
          <a:p>
            <a:pPr lvl="1"/>
            <a:r>
              <a:rPr lang="en-US" dirty="0"/>
              <a:t>How fun the person is</a:t>
            </a:r>
          </a:p>
          <a:p>
            <a:pPr lvl="1"/>
            <a:r>
              <a:rPr lang="en-US" dirty="0"/>
              <a:t>Ambitiousness</a:t>
            </a:r>
          </a:p>
          <a:p>
            <a:pPr lvl="1"/>
            <a:r>
              <a:rPr lang="en-US" dirty="0"/>
              <a:t>Shared interests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0A2DC2-DB63-49EA-B27D-7BFC8FC75E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5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24"/>
    </mc:Choice>
    <mc:Fallback>
      <p:transition spd="slow" advTm="42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E0FB-A808-4BF1-B161-85F0D694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7388C-B950-4B2C-BA1E-D46FAC7565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Our Random Forest Model yielded a 97.11% accuracy</a:t>
            </a:r>
          </a:p>
          <a:p>
            <a:r>
              <a:rPr lang="en-US" dirty="0"/>
              <a:t>I believe that this subset of data was the most telling of when instanced were matches</a:t>
            </a:r>
          </a:p>
          <a:p>
            <a:r>
              <a:rPr lang="en-US" dirty="0"/>
              <a:t>We can get a true insight of what people were looking for in choosing a partner.</a:t>
            </a:r>
          </a:p>
          <a:p>
            <a:r>
              <a:rPr lang="en-US" dirty="0"/>
              <a:t>Based off our Random Forest model, ambitiousness and attractiveness were consistently the 2 most impactful independent variables in determining our results for a match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CF3E4-CEAF-4F10-83BF-163F1BBF35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44822" y="773500"/>
            <a:ext cx="5943600" cy="479171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D4F03D4-627D-42A8-A6BC-EF1681275F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2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26"/>
    </mc:Choice>
    <mc:Fallback>
      <p:transition spd="slow" advTm="47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9682-A0CB-4578-B281-7D83680D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EDB3B-7CD8-4232-8E71-BB1BAB98B9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Similarly to how we observed interests, I wanted to look at the total means of matches and non matches. </a:t>
            </a:r>
          </a:p>
          <a:p>
            <a:r>
              <a:rPr lang="en-US" dirty="0"/>
              <a:t>Here we can see that intelligence and sincere were generally rated the highest among all participants for their date</a:t>
            </a:r>
          </a:p>
          <a:p>
            <a:r>
              <a:rPr lang="en-US" dirty="0"/>
              <a:t>Common interests and fun were rated the lowest.</a:t>
            </a:r>
          </a:p>
          <a:p>
            <a:r>
              <a:rPr lang="en-US" dirty="0"/>
              <a:t>Now we can split the data and see what the differences are and how much impact it had on total means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CD3E5-58AE-4DB2-8995-BA5A16442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66" y="1084792"/>
            <a:ext cx="5607932" cy="450296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285E1EF-FF70-4C3C-9C59-B7425A0ED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3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24"/>
    </mc:Choice>
    <mc:Fallback>
      <p:transition spd="slow" advTm="31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7982-DCD4-4B90-B6B9-4CE4D4CE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8BB7-69AE-407A-B809-7D9CCAC17E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Here are the means split up in cases where there are match vs no match</a:t>
            </a:r>
          </a:p>
          <a:p>
            <a:r>
              <a:rPr lang="en-US" dirty="0"/>
              <a:t>Couple insights we can clearly make are that matches were rated higher in all categories, clearly</a:t>
            </a:r>
          </a:p>
          <a:p>
            <a:r>
              <a:rPr lang="en-US" dirty="0"/>
              <a:t>The biggest take away to me is that how fun their date was and shared interests show the largest difference, and those 2 same columns were the lowest when we looked at all data in the last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08B59-7871-44E4-A4E9-8A56FAAF6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36827"/>
            <a:ext cx="5813777" cy="48310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3C04101-E7B9-448E-8CC3-917041C8B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48"/>
    </mc:Choice>
    <mc:Fallback>
      <p:transition spd="slow" advTm="52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EA1E-788A-41DA-A4D4-91F623D7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6957-4E69-450B-A3B0-BAD2158A7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93333"/>
            <a:ext cx="4995334" cy="4097868"/>
          </a:xfrm>
        </p:spPr>
        <p:txBody>
          <a:bodyPr>
            <a:normAutofit/>
          </a:bodyPr>
          <a:lstStyle/>
          <a:p>
            <a:r>
              <a:rPr lang="en-US" dirty="0"/>
              <a:t>There are many things to consider when analyzing our dataset on determining cases of matches or non matches</a:t>
            </a:r>
          </a:p>
          <a:p>
            <a:pPr lvl="1"/>
            <a:r>
              <a:rPr lang="en-US" dirty="0"/>
              <a:t>Demographics and survey results proved to be the most impactful</a:t>
            </a:r>
          </a:p>
          <a:p>
            <a:pPr lvl="1"/>
            <a:r>
              <a:rPr lang="en-US" dirty="0"/>
              <a:t>We were able to observe which independent variables were most impactful to our machine learning model</a:t>
            </a:r>
          </a:p>
          <a:p>
            <a:pPr lvl="1"/>
            <a:r>
              <a:rPr lang="en-US" dirty="0"/>
              <a:t>Observing the data as a whole helped us get better insights before splitting it into our match vs nonmatch</a:t>
            </a:r>
          </a:p>
          <a:p>
            <a:r>
              <a:rPr lang="en-US" dirty="0"/>
              <a:t>Thank you for taking the time to view my presentation, I hope you enjoyed it! 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9AF68D-B1B1-48B1-A552-F19604E3EA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09581" y="2594769"/>
            <a:ext cx="2898863" cy="263366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FD173-C74D-42AF-AFAA-E11AED780C46}"/>
              </a:ext>
            </a:extLst>
          </p:cNvPr>
          <p:cNvSpPr txBox="1"/>
          <p:nvPr/>
        </p:nvSpPr>
        <p:spPr>
          <a:xfrm>
            <a:off x="6809581" y="5337969"/>
            <a:ext cx="28988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paroleperaria.blogspot.com/2013_03_01_archiv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74AF845-484E-432E-A0CF-F5E007E8B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5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79"/>
    </mc:Choice>
    <mc:Fallback>
      <p:transition spd="slow" advTm="63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5A2C-5B39-4F70-85B9-B9382098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334AB-AD42-4A73-9885-5355D30BF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10131424" cy="3649134"/>
          </a:xfrm>
        </p:spPr>
        <p:txBody>
          <a:bodyPr/>
          <a:lstStyle/>
          <a:p>
            <a:r>
              <a:rPr lang="en-US" dirty="0">
                <a:effectLst/>
              </a:rPr>
              <a:t>“Speed Dating Experiment - Dataset by </a:t>
            </a:r>
            <a:r>
              <a:rPr lang="en-US" dirty="0" err="1">
                <a:effectLst/>
              </a:rPr>
              <a:t>Annavmontoya</a:t>
            </a:r>
            <a:r>
              <a:rPr lang="en-US" dirty="0">
                <a:effectLst/>
              </a:rPr>
              <a:t>.” </a:t>
            </a:r>
            <a:r>
              <a:rPr lang="en-US" i="1" dirty="0" err="1">
                <a:effectLst/>
              </a:rPr>
              <a:t>Data.world</a:t>
            </a:r>
            <a:r>
              <a:rPr lang="en-US" dirty="0">
                <a:effectLst/>
              </a:rPr>
              <a:t>, 16 Aug. 2016, </a:t>
            </a:r>
            <a:r>
              <a:rPr lang="en-US" dirty="0" err="1">
                <a:effectLst/>
              </a:rPr>
              <a:t>data.world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annavmontoya</a:t>
            </a:r>
            <a:r>
              <a:rPr lang="en-US" dirty="0">
                <a:effectLst/>
              </a:rPr>
              <a:t>/speed-dating-experiment/workspace/</a:t>
            </a:r>
            <a:r>
              <a:rPr lang="en-US" dirty="0" err="1">
                <a:effectLst/>
              </a:rPr>
              <a:t>project-summary?agentid</a:t>
            </a:r>
            <a:r>
              <a:rPr lang="en-US" dirty="0">
                <a:effectLst/>
              </a:rPr>
              <a:t>=</a:t>
            </a:r>
            <a:r>
              <a:rPr lang="en-US" dirty="0" err="1">
                <a:effectLst/>
              </a:rPr>
              <a:t>annavmontoya</a:t>
            </a:r>
            <a:r>
              <a:rPr lang="en-US" dirty="0">
                <a:effectLst/>
              </a:rPr>
              <a:t>. </a:t>
            </a:r>
          </a:p>
          <a:p>
            <a:r>
              <a:rPr lang="en-US" dirty="0">
                <a:effectLst/>
              </a:rPr>
              <a:t>robk@statmethods.net, Robert </a:t>
            </a:r>
            <a:r>
              <a:rPr lang="en-US" dirty="0" err="1">
                <a:effectLst/>
              </a:rPr>
              <a:t>Kabacoff</a:t>
            </a:r>
            <a:r>
              <a:rPr lang="en-US" dirty="0">
                <a:effectLst/>
              </a:rPr>
              <a:t> -. “Bar Plots.” </a:t>
            </a:r>
            <a:r>
              <a:rPr lang="en-US" i="1" dirty="0">
                <a:effectLst/>
              </a:rPr>
              <a:t>Quick-R: Bar Plots</a:t>
            </a:r>
            <a:r>
              <a:rPr lang="en-US" dirty="0">
                <a:effectLst/>
              </a:rPr>
              <a:t>, www.statmethods.net/graphs/bar.html. </a:t>
            </a:r>
          </a:p>
          <a:p>
            <a:r>
              <a:rPr lang="en-US" dirty="0">
                <a:effectLst/>
              </a:rPr>
              <a:t>David. “How to Clean Messy Data in R.” </a:t>
            </a:r>
            <a:r>
              <a:rPr lang="en-US" i="1" dirty="0">
                <a:effectLst/>
              </a:rPr>
              <a:t>R For the Rest of Us</a:t>
            </a:r>
            <a:r>
              <a:rPr lang="en-US" dirty="0">
                <a:effectLst/>
              </a:rPr>
              <a:t>, 10 Dec. 2019, rfortherestofus.com/2019/12/how-to-clean-messy-data-in-r/. </a:t>
            </a: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EB320F-FEC1-423E-9702-8F37988C2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7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4"/>
    </mc:Choice>
    <mc:Fallback>
      <p:transition spd="slow" advTm="10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751B-1306-4D96-BDF6-70F90B8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AA468-A053-43E7-9F9E-C41E7C83D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purpose of this practicum is to use machine learning and analytics to get a better understanding if there’s any links between the demographics, psychology and if there was a connection</a:t>
            </a:r>
          </a:p>
          <a:p>
            <a:r>
              <a:rPr lang="en-US" sz="2000" dirty="0"/>
              <a:t>I would like to get as much insight as possible from my data and make as many calculations as I can and to test where there were matches and no matches</a:t>
            </a:r>
          </a:p>
          <a:p>
            <a:endParaRPr lang="en-US" sz="2000" dirty="0"/>
          </a:p>
          <a:p>
            <a:r>
              <a:rPr lang="en-US" sz="2000" dirty="0"/>
              <a:t>I will be looking at demographics, interests and survey responses of the individuals that partook in the speed dating experiment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8E5D4D-1B19-4CEE-B1A2-CAFDA4E1F6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7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86"/>
    </mc:Choice>
    <mc:Fallback>
      <p:transition spd="slow" advTm="45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A60F-A507-4E58-92DE-1573BAAD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998AB-B5AD-4B0D-9B78-FBC96F6CF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6"/>
            <a:ext cx="4995334" cy="43151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My approach is to gain as much insight as I can from this data and trace it all back to whether or not that specific circumstance was a match </a:t>
            </a:r>
          </a:p>
          <a:p>
            <a:r>
              <a:rPr lang="en-US" dirty="0"/>
              <a:t>First step is to clean the data and prepare it to be analyzed</a:t>
            </a:r>
          </a:p>
          <a:p>
            <a:r>
              <a:rPr lang="en-US" dirty="0"/>
              <a:t>Second step is break the data into appropriate groups to make our analyzing as efficient as possible. </a:t>
            </a:r>
          </a:p>
          <a:p>
            <a:r>
              <a:rPr lang="en-US" dirty="0"/>
              <a:t>Once we have our data grouped and cleaned, then we can begin our machine learning methods and analyzing</a:t>
            </a:r>
          </a:p>
          <a:p>
            <a:pPr lvl="1"/>
            <a:r>
              <a:rPr lang="en-US" dirty="0"/>
              <a:t>K means Clustering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Data Visualization 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3257C-825D-48BB-B284-BF6DA3275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6181" y="6200420"/>
            <a:ext cx="4995332" cy="6660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Lastly we can draw out insights and conclusion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E94735-67BD-45F3-9E3E-CA85DA4FF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10866" y="1368657"/>
            <a:ext cx="3903794" cy="2635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A29D82-CAC3-46C6-96F7-427253CFFB6A}"/>
              </a:ext>
            </a:extLst>
          </p:cNvPr>
          <p:cNvSpPr txBox="1"/>
          <p:nvPr/>
        </p:nvSpPr>
        <p:spPr>
          <a:xfrm>
            <a:off x="6976533" y="417181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stylishcorpse.wordpress.com/2009/11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FCAA2DC-BDA8-42F3-A92A-50B2A24A3F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99"/>
    </mc:Choice>
    <mc:Fallback>
      <p:transition spd="slow" advTm="37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4009-B479-4CD8-A48F-2D1D7289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012AD-5BFA-4BA1-8A80-554260235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6"/>
            <a:ext cx="8548510" cy="4213577"/>
          </a:xfrm>
        </p:spPr>
        <p:txBody>
          <a:bodyPr/>
          <a:lstStyle/>
          <a:p>
            <a:r>
              <a:rPr lang="en-US" dirty="0"/>
              <a:t>I will be using data found: </a:t>
            </a:r>
            <a:r>
              <a:rPr lang="en-US" dirty="0">
                <a:hlinkClick r:id="rId4"/>
              </a:rPr>
              <a:t>https://data.world/annavmontoya/speed-dating-experiment/workspace/file?filename=Speed+Dating+Data.csv</a:t>
            </a:r>
            <a:endParaRPr lang="en-US" dirty="0"/>
          </a:p>
          <a:p>
            <a:r>
              <a:rPr lang="en-US" dirty="0"/>
              <a:t>The data was gathered from speed dating participants from 2002-2004, during which they had four minutes to interact with someone of the opposite gender, location was not disclosed </a:t>
            </a:r>
          </a:p>
          <a:p>
            <a:r>
              <a:rPr lang="en-US" dirty="0"/>
              <a:t>The data found here contains:</a:t>
            </a:r>
          </a:p>
          <a:p>
            <a:pPr lvl="1"/>
            <a:r>
              <a:rPr lang="en-US" dirty="0"/>
              <a:t> demographics such as occupation, race, age, university attended and more. </a:t>
            </a:r>
          </a:p>
          <a:p>
            <a:pPr lvl="1"/>
            <a:r>
              <a:rPr lang="en-US" dirty="0"/>
              <a:t>As well as answers to questions such as how they view themselves, what their goal is for the event, how often they date, personal interests and so on. </a:t>
            </a:r>
          </a:p>
          <a:p>
            <a:pPr lvl="1"/>
            <a:r>
              <a:rPr lang="en-US" dirty="0"/>
              <a:t>As well as how they ranked each of their speed dating partners in terms of: attractiveness, sincerity, intelligence, how fun they appeared to be, ambitiousness, and shared interests.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F6FB9-3A2C-40F7-A8F4-3BF2370D3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467" y="216270"/>
            <a:ext cx="5032022" cy="2062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FDE350-392C-45C4-9287-A15BDAF34615}"/>
              </a:ext>
            </a:extLst>
          </p:cNvPr>
          <p:cNvSpPr txBox="1"/>
          <p:nvPr/>
        </p:nvSpPr>
        <p:spPr>
          <a:xfrm>
            <a:off x="9132711" y="2354774"/>
            <a:ext cx="285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i="0" dirty="0">
                <a:effectLst/>
                <a:latin typeface="Aspira"/>
              </a:rPr>
              <a:t>The Future of Work</a:t>
            </a:r>
          </a:p>
          <a:p>
            <a:pPr algn="l"/>
            <a:r>
              <a:rPr lang="en-US" sz="1100" b="0" i="0" dirty="0">
                <a:effectLst/>
                <a:latin typeface="Aspira"/>
              </a:rPr>
              <a:t>Troy </a:t>
            </a:r>
            <a:r>
              <a:rPr lang="en-US" sz="1100" b="0" i="0" dirty="0" err="1">
                <a:effectLst/>
                <a:latin typeface="Aspira"/>
              </a:rPr>
              <a:t>HiltbrandMarch</a:t>
            </a:r>
            <a:r>
              <a:rPr lang="en-US" sz="1100" b="0" i="0" dirty="0">
                <a:effectLst/>
                <a:latin typeface="Aspira"/>
              </a:rPr>
              <a:t> 23</a:t>
            </a:r>
          </a:p>
          <a:p>
            <a:r>
              <a:rPr lang="en-US" sz="1100" b="1" i="0" u="sng" dirty="0">
                <a:solidFill>
                  <a:srgbClr val="00799E"/>
                </a:solidFill>
                <a:effectLst/>
                <a:latin typeface="Aspira"/>
                <a:hlinkClick r:id="rId6"/>
              </a:rPr>
              <a:t>https://tdwi.org/articles/2020/03/23/adv-all-future-of-work.aspx</a:t>
            </a:r>
            <a:endParaRPr lang="en-US" sz="11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26FC9B-4D14-4930-B8A6-5191D20B2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61"/>
    </mc:Choice>
    <mc:Fallback>
      <p:transition spd="slow" advTm="76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BDF6-4D98-434E-BE13-05298C0E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wrangling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C7131-5285-4220-8214-92A7EFD41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2142066"/>
            <a:ext cx="9361309" cy="4106333"/>
          </a:xfrm>
        </p:spPr>
        <p:txBody>
          <a:bodyPr>
            <a:normAutofit/>
          </a:bodyPr>
          <a:lstStyle/>
          <a:p>
            <a:r>
              <a:rPr lang="en-US" dirty="0"/>
              <a:t>I broke up the data into 3 main groups, briefly mentioned before and I will be analyzing them in similar ways</a:t>
            </a:r>
          </a:p>
          <a:p>
            <a:r>
              <a:rPr lang="en-US" dirty="0"/>
              <a:t>The 3 groups are as follows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Interests </a:t>
            </a:r>
          </a:p>
          <a:p>
            <a:pPr lvl="1"/>
            <a:r>
              <a:rPr lang="en-US" dirty="0"/>
              <a:t>Survey Responses to each date</a:t>
            </a:r>
          </a:p>
          <a:p>
            <a:r>
              <a:rPr lang="en-US" dirty="0"/>
              <a:t>I also cleaned the data by inserting either zeros or column averages since there were many NULL values</a:t>
            </a:r>
          </a:p>
          <a:p>
            <a:r>
              <a:rPr lang="en-US" dirty="0"/>
              <a:t>The Demographics subset needed both column averages and zeroes in the NULLS, and once that was performed, I bound them back together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96EFB2-4B62-4DAC-84D0-DA59693E7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8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9"/>
    </mc:Choice>
    <mc:Fallback>
      <p:transition spd="slow" advTm="32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B6EE-A691-4F78-9979-129A920C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7DF15-12A6-4AB4-9A55-D21ED6920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444978"/>
            <a:ext cx="10693398" cy="5192889"/>
          </a:xfrm>
        </p:spPr>
        <p:txBody>
          <a:bodyPr>
            <a:normAutofit/>
          </a:bodyPr>
          <a:lstStyle/>
          <a:p>
            <a:r>
              <a:rPr lang="en-US" dirty="0"/>
              <a:t>Once I had the demographics subset data all cleaned up and sorted out I did some machine learning and analytics</a:t>
            </a:r>
          </a:p>
          <a:p>
            <a:r>
              <a:rPr lang="en-US" dirty="0"/>
              <a:t>I started with K means clustering to get a better insight of what the machine grouped together from different columns</a:t>
            </a:r>
          </a:p>
          <a:p>
            <a:r>
              <a:rPr lang="en-US" dirty="0"/>
              <a:t>I then did the Random Forest method to see how well the machine can predict when there are matches</a:t>
            </a:r>
          </a:p>
          <a:p>
            <a:r>
              <a:rPr lang="en-US" dirty="0"/>
              <a:t> I then did a Variable Importance Plot from the Random Forest to see which dependent variables influenced the machine decision making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9DD85AF-163C-4E44-A079-C96507376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03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87"/>
    </mc:Choice>
    <mc:Fallback>
      <p:transition spd="slow" advTm="45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9BFA-0DB9-487E-9E86-8706E0D9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 Data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62643-C82A-4F10-A663-8FB71C3F50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Our Random Forest Model achieved an accuracy of 94.99%</a:t>
            </a:r>
          </a:p>
          <a:p>
            <a:r>
              <a:rPr lang="en-US" dirty="0"/>
              <a:t>Here are the results of the Variable of Importance Plot</a:t>
            </a:r>
          </a:p>
          <a:p>
            <a:r>
              <a:rPr lang="en-US" dirty="0"/>
              <a:t>These lists the variables of most importance to our machine learning random forests on the left</a:t>
            </a:r>
          </a:p>
          <a:p>
            <a:r>
              <a:rPr lang="en-US" dirty="0"/>
              <a:t>We can see that wave number, age and round played a huge part of our model</a:t>
            </a:r>
          </a:p>
          <a:p>
            <a:r>
              <a:rPr lang="en-US" dirty="0"/>
              <a:t>The chart on the right measure how much a variable impacts the </a:t>
            </a:r>
            <a:r>
              <a:rPr lang="en-US" dirty="0" err="1"/>
              <a:t>gini</a:t>
            </a:r>
            <a:r>
              <a:rPr lang="en-US" dirty="0"/>
              <a:t> index of our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18836-4428-4AF6-8DE9-27945E0D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14" y="1761067"/>
            <a:ext cx="5928396" cy="460586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A43735D-1AF2-4722-B3DA-B1A32A6E2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8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84"/>
    </mc:Choice>
    <mc:Fallback>
      <p:transition spd="slow" advTm="47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C6FB-E037-4D62-98D1-0155E80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A5679-6731-49E9-8CE6-A270061C05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next subset of data I looked at closely were the interests listed by each of the participants</a:t>
            </a:r>
          </a:p>
          <a:p>
            <a:r>
              <a:rPr lang="en-US" dirty="0"/>
              <a:t>The participants were given a list of 17 activities and rate on a scale of 1-10 how much they enjoy the activity</a:t>
            </a:r>
          </a:p>
          <a:p>
            <a:r>
              <a:rPr lang="en-US" dirty="0"/>
              <a:t>I was curious to see if certain activities drew people together more than others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BF52C-9784-41E8-BF4F-60BD78092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609600"/>
            <a:ext cx="4995332" cy="6248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list of activities are as follows</a:t>
            </a:r>
          </a:p>
          <a:p>
            <a:pPr lvl="1"/>
            <a:r>
              <a:rPr lang="en-US" dirty="0"/>
              <a:t>Sports</a:t>
            </a:r>
          </a:p>
          <a:p>
            <a:pPr lvl="1"/>
            <a:r>
              <a:rPr lang="en-US" dirty="0"/>
              <a:t>Tv sports</a:t>
            </a:r>
          </a:p>
          <a:p>
            <a:pPr lvl="1"/>
            <a:r>
              <a:rPr lang="en-US" dirty="0"/>
              <a:t>Exercise</a:t>
            </a:r>
          </a:p>
          <a:p>
            <a:pPr lvl="1"/>
            <a:r>
              <a:rPr lang="en-US" dirty="0"/>
              <a:t>Dining</a:t>
            </a:r>
          </a:p>
          <a:p>
            <a:pPr lvl="1"/>
            <a:r>
              <a:rPr lang="en-US" dirty="0"/>
              <a:t>Museums</a:t>
            </a:r>
          </a:p>
          <a:p>
            <a:pPr lvl="1"/>
            <a:r>
              <a:rPr lang="en-US" dirty="0"/>
              <a:t>Art</a:t>
            </a:r>
          </a:p>
          <a:p>
            <a:pPr lvl="1"/>
            <a:r>
              <a:rPr lang="en-US" dirty="0"/>
              <a:t>Hiking</a:t>
            </a:r>
          </a:p>
          <a:p>
            <a:pPr lvl="1"/>
            <a:r>
              <a:rPr lang="en-US" dirty="0"/>
              <a:t>Gaming</a:t>
            </a:r>
          </a:p>
          <a:p>
            <a:pPr lvl="1"/>
            <a:r>
              <a:rPr lang="en-US" dirty="0"/>
              <a:t>Clubbing </a:t>
            </a:r>
          </a:p>
          <a:p>
            <a:pPr lvl="1"/>
            <a:r>
              <a:rPr lang="en-US" dirty="0"/>
              <a:t>Reading</a:t>
            </a:r>
          </a:p>
          <a:p>
            <a:pPr lvl="1"/>
            <a:r>
              <a:rPr lang="en-US" dirty="0"/>
              <a:t>Tv</a:t>
            </a:r>
          </a:p>
          <a:p>
            <a:pPr lvl="1"/>
            <a:r>
              <a:rPr lang="en-US" dirty="0"/>
              <a:t>Theater</a:t>
            </a:r>
          </a:p>
          <a:p>
            <a:pPr lvl="1"/>
            <a:r>
              <a:rPr lang="en-US" dirty="0"/>
              <a:t>Movies</a:t>
            </a:r>
          </a:p>
          <a:p>
            <a:pPr lvl="1"/>
            <a:r>
              <a:rPr lang="en-US" dirty="0"/>
              <a:t>Music</a:t>
            </a:r>
          </a:p>
          <a:p>
            <a:pPr lvl="1"/>
            <a:r>
              <a:rPr lang="en-US" dirty="0"/>
              <a:t>Shopping</a:t>
            </a:r>
          </a:p>
          <a:p>
            <a:pPr lvl="1"/>
            <a:r>
              <a:rPr lang="en-US" dirty="0"/>
              <a:t>Concerts</a:t>
            </a:r>
          </a:p>
          <a:p>
            <a:pPr lvl="1"/>
            <a:r>
              <a:rPr lang="en-US" dirty="0"/>
              <a:t>Yoga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B5ABDC-AF95-425A-9CBC-31222493E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42"/>
    </mc:Choice>
    <mc:Fallback>
      <p:transition spd="slow" advTm="45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C148-8B84-4D49-A58E-C839EAD4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D2B61-C8B4-4D69-981D-7A72EC1F5E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 performed a random forests and variable of importance plot to see which variables impacted our model the most</a:t>
            </a:r>
          </a:p>
          <a:p>
            <a:r>
              <a:rPr lang="en-US" dirty="0"/>
              <a:t>Our model yielded a 96.9% accuracy</a:t>
            </a:r>
          </a:p>
          <a:p>
            <a:r>
              <a:rPr lang="en-US" dirty="0"/>
              <a:t>We can see that the mean of our model is mostly impacted by clubbing, theater, reading and tv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DDEC7-CD41-47AA-88FE-CE9CAEB02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831" y="923327"/>
            <a:ext cx="5379062" cy="453496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C499C76-D28E-497A-8F37-AAD203AF4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88"/>
    </mc:Choice>
    <mc:Fallback>
      <p:transition spd="slow" advTm="3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{33C4913E-4E3A-455D-8D47-38F8DB8C5DB8}tf03457452</Template>
  <TotalTime>1268</TotalTime>
  <Words>1339</Words>
  <Application>Microsoft Office PowerPoint</Application>
  <PresentationFormat>Widescreen</PresentationFormat>
  <Paragraphs>119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Aspira</vt:lpstr>
      <vt:lpstr>Calibri</vt:lpstr>
      <vt:lpstr>Calibri Light</vt:lpstr>
      <vt:lpstr>Celestial</vt:lpstr>
      <vt:lpstr>Data and psychology of Speed Dating</vt:lpstr>
      <vt:lpstr>Purpose </vt:lpstr>
      <vt:lpstr>Method</vt:lpstr>
      <vt:lpstr>Data Overview</vt:lpstr>
      <vt:lpstr>Data Cleaning and wrangling  </vt:lpstr>
      <vt:lpstr>Demographics Data</vt:lpstr>
      <vt:lpstr>Demographics Data Results</vt:lpstr>
      <vt:lpstr>Interests </vt:lpstr>
      <vt:lpstr>Interests</vt:lpstr>
      <vt:lpstr>Interests</vt:lpstr>
      <vt:lpstr>interests</vt:lpstr>
      <vt:lpstr>Survey Responses</vt:lpstr>
      <vt:lpstr>Survey Responses</vt:lpstr>
      <vt:lpstr>Survey Responses</vt:lpstr>
      <vt:lpstr>Survey Responses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psychology of Speed Dating</dc:title>
  <dc:creator>jarqu</dc:creator>
  <cp:lastModifiedBy> </cp:lastModifiedBy>
  <cp:revision>18</cp:revision>
  <dcterms:created xsi:type="dcterms:W3CDTF">2020-12-11T22:52:00Z</dcterms:created>
  <dcterms:modified xsi:type="dcterms:W3CDTF">2020-12-12T20:00:15Z</dcterms:modified>
</cp:coreProperties>
</file>